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94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197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207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79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23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938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84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62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47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92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E74D-AEFE-4205-A242-0C60FC21408B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C9318-8F7C-405E-B1AA-94A0732CBD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265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ctionary.com/browse/scientific-metho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nary.com/browse/induction" TargetMode="External"/><Relationship Id="rId2" Type="http://schemas.openxmlformats.org/officeDocument/2006/relationships/hyperlink" Target="https://www.dictionary.com/browse/inductiv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ictionary.com/browse/conclusion" TargetMode="External"/><Relationship Id="rId4" Type="http://schemas.openxmlformats.org/officeDocument/2006/relationships/hyperlink" Target="https://www.dictionary.com/browse/premis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ctionary.com/browse/probab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nary.com/browse/deduction" TargetMode="External"/><Relationship Id="rId2" Type="http://schemas.openxmlformats.org/officeDocument/2006/relationships/hyperlink" Target="https://www.dictionary.com/browse/deductiv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 descr="Inductive vs. Deductive Research Approach | Steps &amp; Examples">
            <a:extLst>
              <a:ext uri="{FF2B5EF4-FFF2-40B4-BE49-F238E27FC236}">
                <a16:creationId xmlns:a16="http://schemas.microsoft.com/office/drawing/2014/main" id="{E6F925FB-A3DE-6172-8B9A-438F3D04E7A2}"/>
              </a:ext>
            </a:extLst>
          </p:cNvPr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9" name="AutoShape 12" descr="Inductive vs. Deductive Research Approach | Steps &amp; Examples">
            <a:extLst>
              <a:ext uri="{FF2B5EF4-FFF2-40B4-BE49-F238E27FC236}">
                <a16:creationId xmlns:a16="http://schemas.microsoft.com/office/drawing/2014/main" id="{94D90813-47E9-B8E8-E1EB-D6B700889DBB}"/>
              </a:ext>
            </a:extLst>
          </p:cNvPr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2062" name="Picture 14" descr="Inductive vs. Deductive: What Kind of Reasoning Are You Doing? |  YourDictionary">
            <a:extLst>
              <a:ext uri="{FF2B5EF4-FFF2-40B4-BE49-F238E27FC236}">
                <a16:creationId xmlns:a16="http://schemas.microsoft.com/office/drawing/2014/main" id="{7C46BD8C-E523-B8A8-A73F-52DBD48FB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4313"/>
            <a:ext cx="11430000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77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C8F7-109F-25AF-206A-E08440E0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“Inductive” vs. “Deductive”:</a:t>
            </a:r>
            <a:br>
              <a:rPr lang="en-IN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</a:br>
            <a:endParaRPr lang="en-IN" dirty="0">
              <a:solidFill>
                <a:schemeClr val="accent1">
                  <a:lumMod val="40000"/>
                  <a:lumOff val="6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80810-B146-D552-B59C-7B35E8A76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1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Inductive</a:t>
            </a:r>
            <a:r>
              <a:rPr lang="en-US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and </a:t>
            </a:r>
            <a:r>
              <a:rPr lang="en-US" b="0" i="1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deductive</a:t>
            </a:r>
            <a:r>
              <a:rPr lang="en-US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are commonly used in the context of logic, reasoning, and science. Scientists use both </a:t>
            </a:r>
            <a:r>
              <a:rPr lang="en-US" b="0" i="1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inductive</a:t>
            </a:r>
            <a:r>
              <a:rPr lang="en-US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and </a:t>
            </a:r>
            <a:r>
              <a:rPr lang="en-US" b="0" i="1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deductive</a:t>
            </a:r>
            <a:r>
              <a:rPr lang="en-US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reasoning as part of the </a:t>
            </a:r>
            <a:r>
              <a:rPr lang="en-US" b="0" i="0" u="sng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scientific method</a:t>
            </a:r>
            <a:r>
              <a:rPr lang="en-US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en-US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he difference involves whether the reasoning moves from the general to the specific or from the specific to the general. </a:t>
            </a:r>
            <a:endParaRPr lang="en-IN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A684E-9406-150E-C7A2-ECFE813C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Inductive vs. Deductive Reasoning">
            <a:extLst>
              <a:ext uri="{FF2B5EF4-FFF2-40B4-BE49-F238E27FC236}">
                <a16:creationId xmlns:a16="http://schemas.microsoft.com/office/drawing/2014/main" id="{392B7B45-F733-7BA8-96C4-9A708F3D76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71" y="515031"/>
            <a:ext cx="9996657" cy="523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5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6ADC7-60F5-E9B4-FAA8-22D0FF97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What does 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inductive</a:t>
            </a:r>
            <a:r>
              <a:rPr lang="en-US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  mean?</a:t>
            </a:r>
            <a:br>
              <a:rPr lang="en-US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</a:br>
            <a:endParaRPr lang="en-IN" dirty="0">
              <a:solidFill>
                <a:schemeClr val="accent1">
                  <a:lumMod val="40000"/>
                  <a:lumOff val="6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53514-D125-751A-CD41-50BA47621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i="1" u="sng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Inductive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is used to describe reasoning that involves using specific observations, such as observed patterns, to make a general conclusion. This method is sometimes called </a:t>
            </a:r>
            <a:r>
              <a:rPr lang="en-US" b="0" i="1" u="sng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induction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Induction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starts with a set of 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premises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, based mainly on experience or experimental evidence. It uses those premises to generalize a 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conclusion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55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46B62-B256-552B-5CF0-69A437AF7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CA9FA-B26F-0444-0E24-39F939102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For example,</a:t>
            </a:r>
          </a:p>
          <a:p>
            <a:pPr marL="0" indent="0" algn="just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 let’s say you go to a cafe every day for a month, and every day, the same person comes at exactly 11 am and orders a cappuccino. The specific observation is that this person has come to the cafe at the same time and ordered the same thing every day during the period observed. A general conclusion drawn from these premises could be that this person always comes to the cafe at the same time and orders the same thing.</a:t>
            </a:r>
          </a:p>
          <a:p>
            <a:pPr marL="0" indent="0" algn="just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While </a:t>
            </a:r>
            <a:r>
              <a:rPr lang="en-US" b="0" i="1" dirty="0">
                <a:effectLst/>
                <a:latin typeface="Arial" panose="020B0604020202020204" pitchFamily="34" charset="0"/>
              </a:rPr>
              <a:t>inductive</a:t>
            </a:r>
            <a:r>
              <a:rPr lang="en-US" b="0" i="0" dirty="0">
                <a:effectLst/>
                <a:latin typeface="Arial" panose="020B0604020202020204" pitchFamily="34" charset="0"/>
              </a:rPr>
              <a:t> reasoning can be useful, it’s prone to being flawed. That’s because conclusions drawn using </a:t>
            </a:r>
            <a:r>
              <a:rPr lang="en-US" b="0" i="1" dirty="0">
                <a:effectLst/>
                <a:latin typeface="Arial" panose="020B0604020202020204" pitchFamily="34" charset="0"/>
              </a:rPr>
              <a:t>induction</a:t>
            </a:r>
            <a:r>
              <a:rPr lang="en-US" b="0" i="0" dirty="0">
                <a:effectLst/>
                <a:latin typeface="Arial" panose="020B0604020202020204" pitchFamily="34" charset="0"/>
              </a:rPr>
              <a:t> go beyond the information contained in the premises. An </a:t>
            </a:r>
            <a:r>
              <a:rPr lang="en-US" b="0" i="1" dirty="0">
                <a:effectLst/>
                <a:latin typeface="Arial" panose="020B0604020202020204" pitchFamily="34" charset="0"/>
              </a:rPr>
              <a:t>inductive</a:t>
            </a:r>
            <a:r>
              <a:rPr lang="en-US" b="0" i="0" dirty="0">
                <a:effectLst/>
                <a:latin typeface="Arial" panose="020B0604020202020204" pitchFamily="34" charset="0"/>
              </a:rPr>
              <a:t> argument may be highly </a:t>
            </a:r>
            <a:r>
              <a:rPr lang="en-US" b="0" i="0" u="sng" dirty="0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probable</a:t>
            </a:r>
            <a:r>
              <a:rPr lang="en-US" b="0" i="0" dirty="0">
                <a:effectLst/>
                <a:latin typeface="Arial" panose="020B0604020202020204" pitchFamily="34" charset="0"/>
              </a:rPr>
              <a:t>, but even if all the observations are accurate, it can lead to incorrect conclusions.</a:t>
            </a:r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218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EFF0E-0F53-8B64-166C-A36DD017F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What does </a:t>
            </a:r>
            <a:r>
              <a:rPr lang="en-US" b="1" i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deductive</a:t>
            </a:r>
            <a:r>
              <a:rPr lang="en-US" b="1" i="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 mean?</a:t>
            </a:r>
            <a:br>
              <a:rPr lang="en-US" b="0" i="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</a:br>
            <a:endParaRPr lang="en-IN" dirty="0">
              <a:solidFill>
                <a:schemeClr val="bg2">
                  <a:lumMod val="40000"/>
                  <a:lumOff val="6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3F685-87DA-1FB0-31EA-F416FEAE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1" u="sng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Deductive</a:t>
            </a:r>
            <a:r>
              <a:rPr lang="en-US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reasoning (also called </a:t>
            </a:r>
            <a:r>
              <a:rPr lang="en-US" b="0" i="1" u="sng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deduction</a:t>
            </a:r>
            <a:r>
              <a:rPr lang="en-US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) involves starting from a set of general premises and then drawing a specific conclusion that contains no more information than the premises themselves. 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Deductive</a:t>
            </a:r>
            <a:r>
              <a:rPr lang="en-US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reasoning is sometimes called 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deduction</a:t>
            </a:r>
            <a:r>
              <a:rPr lang="en-US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N</a:t>
            </a:r>
            <a:r>
              <a:rPr lang="en-US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ote: that 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deduction</a:t>
            </a:r>
            <a:r>
              <a:rPr lang="en-US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has other meanings in the contexts of mathematics and accounting).</a:t>
            </a:r>
          </a:p>
          <a:p>
            <a:pPr marL="0" indent="0" algn="just">
              <a:buNone/>
            </a:pPr>
            <a:endParaRPr lang="en-IN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5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16DF-CA17-F4F7-0C6A-AF358B4F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F5F96-02FF-11EB-B12B-391045F05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For example:</a:t>
            </a:r>
          </a:p>
          <a:p>
            <a:pPr marL="0" indent="0" algn="just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Chickens are birds; all birds lay eggs; therefore, chickens lay eggs. </a:t>
            </a:r>
          </a:p>
          <a:p>
            <a:pPr marL="0" indent="0" algn="just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Another way to think of it: if something is true of a general class (birds), then it is true of the members of the class (chickens).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076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371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PowerPoint Presentation</vt:lpstr>
      <vt:lpstr>“Inductive” vs. “Deductive”: </vt:lpstr>
      <vt:lpstr>PowerPoint Presentation</vt:lpstr>
      <vt:lpstr>What does inductive  mean? </vt:lpstr>
      <vt:lpstr>PowerPoint Presentation</vt:lpstr>
      <vt:lpstr>What does deductive mean?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Shailee Upadhayay</dc:creator>
  <cp:lastModifiedBy>Shailee Upadhayay</cp:lastModifiedBy>
  <cp:revision>1</cp:revision>
  <dcterms:created xsi:type="dcterms:W3CDTF">2023-04-17T11:35:14Z</dcterms:created>
  <dcterms:modified xsi:type="dcterms:W3CDTF">2023-04-17T11:53:47Z</dcterms:modified>
</cp:coreProperties>
</file>